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FE983BC-3C04-49C3-91D4-7DCDEBBDC1AF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448AA06-7300-4185-8765-DDC5905D6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B7FBC5B-425C-4D2F-89DC-44245538F9C7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E106777-571D-4389-A8CC-B0AC798B3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157937B-BF32-4989-B35D-6B97D39B14F9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34D4AB-DFC8-49F4-B3F1-17E5BD3D5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5C4BB5C-CC55-4142-9D2E-24B9A92A0B05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28F658-3D17-401D-A828-FDB785383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A7E4F82-E30A-4682-A52B-415526875C36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06250A-9DC3-4A47-B76E-F5D6EA0B4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E6E4CAB-6694-48C4-A6C1-DB169CAAB431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5C0AED6-7434-4028-AFBB-F7751AD09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5801DF9-39A4-4026-A307-6B3361800112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A28265A-4417-4088-AEF0-F972E8162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802E83A-6251-4FC5-BD34-37D12EB42B9F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3DC80C0-7B89-401D-80EC-F9B91F27F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84ECBDD-A887-407F-8078-4665DD47B6C0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9B87DA-DB58-4A0A-817C-C109E7563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BABFC88-E185-40AC-9454-AE071A8C5464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523B19-F074-4131-9941-1896FFADF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95C378F-7376-4030-AD70-975BAE2CA4F9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945BCE-3D2E-4D95-BF4B-397D33A86C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61925" y="188913"/>
            <a:ext cx="8820150" cy="645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62000" y="189000"/>
            <a:ext cx="8820000" cy="6480000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-26988" y="6653213"/>
            <a:ext cx="763588" cy="246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bg1">
                    <a:lumMod val="95000"/>
                  </a:schemeClr>
                </a:solidFill>
                <a:latin typeface="Alexandra Zeferino One" pitchFamily="66" charset="0"/>
                <a:cs typeface="+mn-cs"/>
              </a:rPr>
              <a:t>© 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Alexandra Zeferino One" pitchFamily="66" charset="0"/>
                <a:cs typeface="+mn-cs"/>
              </a:rPr>
              <a:t>FokinaLidia</a:t>
            </a:r>
            <a:endParaRPr lang="ru-RU" sz="1000" b="1" dirty="0">
              <a:solidFill>
                <a:schemeClr val="bg1">
                  <a:lumMod val="95000"/>
                </a:schemeClr>
              </a:solidFill>
              <a:latin typeface="Alexandra Zeferino One" pitchFamily="66" charset="0"/>
              <a:cs typeface="+mn-cs"/>
            </a:endParaRPr>
          </a:p>
        </p:txBody>
      </p:sp>
      <p:pic>
        <p:nvPicPr>
          <p:cNvPr id="1031" name="Picture 1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-1588" y="12700"/>
            <a:ext cx="9109076" cy="676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971550" y="4594225"/>
            <a:ext cx="7200900" cy="9858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Учителя начальных классов КГУ «</a:t>
            </a:r>
            <a:r>
              <a:rPr lang="ru-RU" sz="16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Купчановская</a:t>
            </a:r>
            <a:r>
              <a:rPr lang="ru-RU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 начальная школа- сад» </a:t>
            </a:r>
            <a:r>
              <a:rPr lang="ru-RU" sz="16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Хижняковой</a:t>
            </a:r>
            <a:r>
              <a:rPr lang="ru-RU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 А.В.</a:t>
            </a:r>
            <a:endParaRPr lang="ru-RU" sz="1600" i="1" dirty="0">
              <a:solidFill>
                <a:schemeClr val="tx1">
                  <a:lumMod val="50000"/>
                  <a:lumOff val="50000"/>
                </a:schemeClr>
              </a:solidFill>
              <a:cs typeface="Arial" charset="0"/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001762" y="2023765"/>
            <a:ext cx="7200800" cy="923330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54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Педагогическое кредо </a:t>
            </a:r>
            <a:endParaRPr lang="ru-RU" sz="5400" b="1" i="1" dirty="0">
              <a:ln w="19050">
                <a:solidFill>
                  <a:prstClr val="white"/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1071563"/>
            <a:ext cx="8229600" cy="5054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smtClean="0"/>
              <a:t>Очень трудно работать с детьми.</a:t>
            </a:r>
          </a:p>
          <a:p>
            <a:pPr>
              <a:buFont typeface="Arial" charset="0"/>
              <a:buNone/>
            </a:pPr>
            <a:r>
              <a:rPr lang="ru-RU" smtClean="0"/>
              <a:t>Часто слышишь: «…оставлю, уйду…»</a:t>
            </a:r>
          </a:p>
          <a:p>
            <a:pPr>
              <a:buFont typeface="Arial" charset="0"/>
              <a:buNone/>
            </a:pPr>
            <a:r>
              <a:rPr lang="ru-RU" smtClean="0"/>
              <a:t>Не спеши, подожди, научись</a:t>
            </a:r>
          </a:p>
          <a:p>
            <a:pPr>
              <a:buFont typeface="Arial" charset="0"/>
              <a:buNone/>
            </a:pPr>
            <a:r>
              <a:rPr lang="ru-RU" smtClean="0"/>
              <a:t>Превратить «не хочу» в «почему».</a:t>
            </a:r>
          </a:p>
          <a:p>
            <a:pPr>
              <a:buFont typeface="Arial" charset="0"/>
              <a:buNone/>
            </a:pPr>
            <a:r>
              <a:rPr lang="ru-RU" smtClean="0"/>
              <a:t>Очень славно работать с детьми,</a:t>
            </a:r>
          </a:p>
          <a:p>
            <a:pPr>
              <a:buFont typeface="Arial" charset="0"/>
              <a:buNone/>
            </a:pPr>
            <a:r>
              <a:rPr lang="ru-RU" smtClean="0"/>
              <a:t>Проживать с ними каждый свой час.</a:t>
            </a:r>
          </a:p>
          <a:p>
            <a:pPr>
              <a:buFont typeface="Arial" charset="0"/>
              <a:buNone/>
            </a:pPr>
            <a:r>
              <a:rPr lang="ru-RU" smtClean="0"/>
              <a:t>Не спеши, подожди, научись</a:t>
            </a:r>
          </a:p>
          <a:p>
            <a:pPr>
              <a:buFont typeface="Arial" charset="0"/>
              <a:buNone/>
            </a:pPr>
            <a:r>
              <a:rPr lang="ru-RU" smtClean="0"/>
              <a:t>Из добра строить мудрый рассказ.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smtClean="0"/>
              <a:t>Сведения о педагоге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600" b="1" smtClean="0"/>
              <a:t>1. Ф. И. О. учителя: </a:t>
            </a:r>
            <a:r>
              <a:rPr lang="ru-RU" sz="1600" smtClean="0"/>
              <a:t>Хижнякова Алена Вячеславовна;</a:t>
            </a:r>
          </a:p>
          <a:p>
            <a:r>
              <a:rPr lang="ru-RU" sz="1600" b="1" smtClean="0"/>
              <a:t>2. Дата рождения: </a:t>
            </a:r>
            <a:r>
              <a:rPr lang="ru-RU" sz="1600" smtClean="0"/>
              <a:t>23.12.1992 г.;</a:t>
            </a:r>
          </a:p>
          <a:p>
            <a:r>
              <a:rPr lang="ru-RU" sz="1600" b="1" smtClean="0"/>
              <a:t>3. Образование: </a:t>
            </a:r>
            <a:r>
              <a:rPr lang="ru-RU" sz="1600" smtClean="0"/>
              <a:t>Средне- специальное;</a:t>
            </a:r>
          </a:p>
          <a:p>
            <a:r>
              <a:rPr lang="ru-RU" sz="1600" b="1" smtClean="0"/>
              <a:t>4. Специальность по диплому: </a:t>
            </a:r>
            <a:r>
              <a:rPr lang="ru-RU" sz="1600" smtClean="0"/>
              <a:t>Учитель начальных классов;</a:t>
            </a:r>
          </a:p>
          <a:p>
            <a:r>
              <a:rPr lang="ru-RU" sz="1600" b="1" smtClean="0"/>
              <a:t>5. Преподаваемый предмет: </a:t>
            </a:r>
            <a:r>
              <a:rPr lang="ru-RU" sz="1600" smtClean="0"/>
              <a:t>Начальные классы;</a:t>
            </a:r>
          </a:p>
          <a:p>
            <a:r>
              <a:rPr lang="ru-RU" sz="1600" b="1" smtClean="0"/>
              <a:t>6. Квалификация (категория,  дата получения,  номер приказа): </a:t>
            </a:r>
            <a:r>
              <a:rPr lang="ru-RU" sz="1600" smtClean="0"/>
              <a:t>2 квалификационная категория, 2015 г.;</a:t>
            </a:r>
          </a:p>
          <a:p>
            <a:r>
              <a:rPr lang="ru-RU" sz="1600" b="1" smtClean="0"/>
              <a:t>7. Общий стаж работы: </a:t>
            </a:r>
            <a:r>
              <a:rPr lang="ru-RU" sz="1600" smtClean="0"/>
              <a:t>4 года:</a:t>
            </a:r>
          </a:p>
          <a:p>
            <a:r>
              <a:rPr lang="ru-RU" sz="1600" b="1" smtClean="0"/>
              <a:t>8. Педагогический стаж: </a:t>
            </a:r>
            <a:r>
              <a:rPr lang="ru-RU" sz="1600" smtClean="0"/>
              <a:t>4 года;</a:t>
            </a:r>
          </a:p>
          <a:p>
            <a:r>
              <a:rPr lang="ru-RU" sz="1600" b="1" smtClean="0"/>
              <a:t>9. Стаж работы в данном учебном заведении: </a:t>
            </a:r>
            <a:r>
              <a:rPr lang="ru-RU" sz="1600" smtClean="0"/>
              <a:t>2 года.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28688" y="2643188"/>
            <a:ext cx="73374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3200" b="1">
                <a:cs typeface="Times New Roman" pitchFamily="18" charset="0"/>
              </a:rPr>
              <a:t>Обучать - значит вдвойне учиться.</a:t>
            </a:r>
          </a:p>
          <a:p>
            <a:pPr algn="ctr"/>
            <a:r>
              <a:rPr lang="ru-RU" sz="3200" b="1">
                <a:cs typeface="Times New Roman" pitchFamily="18" charset="0"/>
              </a:rPr>
              <a:t> (Ж. Жубер.) </a:t>
            </a: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b="1" smtClean="0"/>
              <a:t>1.Технология развивающего обучения</a:t>
            </a:r>
            <a:r>
              <a:rPr lang="ru-RU" smtClean="0"/>
              <a:t> представляет результатом формирование человека, способного самостоятельно поставить задачи и найти оптимальные способы и средства их решения.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b="1" smtClean="0"/>
              <a:t>2.Технология критического мышления</a:t>
            </a:r>
            <a:r>
              <a:rPr lang="ru-RU" smtClean="0"/>
              <a:t> как средство формирования ключевых компетенций представляет собой целостную систему, развивающую навыки работы с информацией. Данная технология универсальна, что позволяет использовать её на различных уроках и во внеклассной работе.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b="1" smtClean="0"/>
              <a:t>3.Интерактивное обучение</a:t>
            </a:r>
            <a:r>
              <a:rPr lang="ru-RU" smtClean="0"/>
              <a:t> позволяет ученику иметь право выбора и возможность почувствовать себя успешным, работать в коллективе, уважать иную точку зрения, создавать обстановку творческого сотрудничества.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b="1" smtClean="0"/>
              <a:t>4.Модульная технология</a:t>
            </a:r>
            <a:r>
              <a:rPr lang="ru-RU" smtClean="0"/>
              <a:t> рассматривает преобладание самостоятельной, творческой деятельности на уроках под руководством учителя по усвоению знаний и умений.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428625"/>
            <a:ext cx="8229600" cy="5697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b="1" smtClean="0"/>
              <a:t>5.Проблемное обучение</a:t>
            </a:r>
            <a:r>
              <a:rPr lang="ru-RU" smtClean="0"/>
              <a:t> направлено на достижение мыслительной деятельности. Начальным моментом мыслительного процесса обычно служит проблемная ситуация. Мыслить человек начинает тогда, когда у него появляется потребность что-то понять. Мышление всегда начинается с проблемы или вопроса, с удивления или недоумения, с противоречия. Проблемной ситуацией определяется вовлечение личности в мыслительный процесс. А размышлять – значит, трудиться.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500063"/>
            <a:ext cx="8229600" cy="5626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b="1" smtClean="0"/>
              <a:t>6.Технология формирования исследовательских умений</a:t>
            </a:r>
            <a:r>
              <a:rPr lang="ru-RU" smtClean="0"/>
              <a:t> – эта та сфера деятельности, где ученик занимается не только получением знаний и отметок, но и имеет возможность применить свои знания и способности так, что это выходит за рамки учебного процесса, т.е. ещё будучи учениками, ребята получают возможность убедиться в том, что знания, полученные в школе, имеют реальную ценность.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311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10</vt:i4>
      </vt:variant>
    </vt:vector>
  </HeadingPairs>
  <TitlesOfParts>
    <vt:vector size="26" baseType="lpstr">
      <vt:lpstr>Calibri</vt:lpstr>
      <vt:lpstr>Arial</vt:lpstr>
      <vt:lpstr>Alexandra Zeferino One</vt:lpstr>
      <vt:lpstr>Times New Roman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Слайд 1</vt:lpstr>
      <vt:lpstr>Сведения о педагоге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Универсальный</dc:title>
  <dc:creator>Фокина Лидия Петровна</dc:creator>
  <cp:keywords>Шаблон презентации</cp:keywords>
  <cp:lastModifiedBy>noJIb3oBaTeJIb</cp:lastModifiedBy>
  <cp:revision>17</cp:revision>
  <dcterms:created xsi:type="dcterms:W3CDTF">2017-02-23T13:11:39Z</dcterms:created>
  <dcterms:modified xsi:type="dcterms:W3CDTF">2017-11-19T05:02:08Z</dcterms:modified>
</cp:coreProperties>
</file>